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5" r:id="rId3"/>
    <p:sldId id="257" r:id="rId4"/>
    <p:sldId id="264" r:id="rId5"/>
    <p:sldId id="259" r:id="rId6"/>
    <p:sldId id="260" r:id="rId7"/>
    <p:sldId id="261" r:id="rId8"/>
    <p:sldId id="262" r:id="rId9"/>
    <p:sldId id="266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15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4/9/15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4/9/15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0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1341" y="449005"/>
            <a:ext cx="7808976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20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Advanced Programming Lesson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205" y="1532427"/>
            <a:ext cx="7754112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941" y="1298762"/>
            <a:ext cx="406908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567" y="914400"/>
            <a:ext cx="406908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941" y="2456329"/>
            <a:ext cx="406908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800600"/>
            <a:ext cx="8360242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199"/>
            <a:ext cx="8577072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67338"/>
            <a:ext cx="8304213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284163" y="4280647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71" y="4778189"/>
            <a:ext cx="8360242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4163" y="457200"/>
            <a:ext cx="8577072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099" y="5344927"/>
            <a:ext cx="8304213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914400"/>
            <a:ext cx="5195047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4163" y="4267200"/>
            <a:ext cx="27432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01" y="4953001"/>
            <a:ext cx="2472017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764" y="4419600"/>
            <a:ext cx="2475395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284164" y="594360"/>
            <a:ext cx="27432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284163" y="461682"/>
            <a:ext cx="8576373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21013" y="4801575"/>
            <a:ext cx="583723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1661" y="4800600"/>
            <a:ext cx="5691651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21014" y="457199"/>
            <a:ext cx="5833872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69805" y="5367338"/>
            <a:ext cx="5653507" cy="8048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284164" y="457200"/>
            <a:ext cx="2736850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284164" y="3364992"/>
            <a:ext cx="2736850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5313882" y="2857535"/>
            <a:ext cx="5934615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5124" y="473075"/>
            <a:ext cx="969264" cy="5921375"/>
          </a:xfrm>
        </p:spPr>
        <p:txBody>
          <a:bodyPr vert="eaVert"/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4658724" y="3355723"/>
            <a:ext cx="5934456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84163" y="444728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2017058"/>
            <a:ext cx="8574087" cy="4377391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420" y="1532965"/>
            <a:ext cx="7754284" cy="48409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grpSp>
        <p:nvGrpSpPr>
          <p:cNvPr id="7" name="Group 16"/>
          <p:cNvGrpSpPr/>
          <p:nvPr/>
        </p:nvGrpSpPr>
        <p:grpSpPr>
          <a:xfrm>
            <a:off x="284163" y="1906542"/>
            <a:ext cx="8576373" cy="137411"/>
            <a:chOff x="284163" y="1759424"/>
            <a:chExt cx="8576373" cy="137411"/>
          </a:xfrm>
        </p:grpSpPr>
        <p:sp>
          <p:nvSpPr>
            <p:cNvPr id="11" name="Rectangle 10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230889" y="444728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8633" y="444728"/>
            <a:ext cx="7810967" cy="1088237"/>
          </a:xfrm>
          <a:noFill/>
        </p:spPr>
        <p:txBody>
          <a:bodyPr bIns="45720" anchor="b" anchorCtr="0">
            <a:normAutofit/>
          </a:bodyPr>
          <a:lstStyle>
            <a:lvl1pPr algn="l">
              <a:lnSpc>
                <a:spcPts val="4600"/>
              </a:lnSpc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4814125"/>
            <a:ext cx="7772400" cy="105156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2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5488" y="5861304"/>
            <a:ext cx="7735824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84162" y="443754"/>
            <a:ext cx="8574087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4163" y="4801575"/>
            <a:ext cx="8574087" cy="1468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84163" y="6263389"/>
            <a:ext cx="8576373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8230889" y="4801575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306" y="4814047"/>
            <a:ext cx="7772400" cy="1048871"/>
          </a:xfrm>
          <a:noFill/>
        </p:spPr>
        <p:txBody>
          <a:bodyPr anchor="b" anchorCtr="0">
            <a:normAutofit/>
          </a:bodyPr>
          <a:lstStyle>
            <a:lvl1pPr algn="l">
              <a:defRPr sz="42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47" y="5862918"/>
            <a:ext cx="7732059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12" name="Rectangle 11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163" y="455773"/>
            <a:ext cx="8574087" cy="1133949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284163" y="1577847"/>
            <a:ext cx="8576373" cy="137411"/>
            <a:chOff x="284163" y="1577847"/>
            <a:chExt cx="8576373" cy="137411"/>
          </a:xfrm>
        </p:grpSpPr>
        <p:sp>
          <p:nvSpPr>
            <p:cNvPr id="8" name="Rectangle 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4163" y="452718"/>
            <a:ext cx="8576373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503" y="2133600"/>
            <a:ext cx="7076747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4936" y="643703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6459" y="167347"/>
            <a:ext cx="630621" cy="359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4163" y="630382"/>
            <a:ext cx="8574087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  <p:sldLayoutId id="2147483821" r:id="rId3"/>
    <p:sldLayoutId id="2147483822" r:id="rId4"/>
    <p:sldLayoutId id="2147483823" r:id="rId5"/>
    <p:sldLayoutId id="2147483824" r:id="rId6"/>
    <p:sldLayoutId id="2147483825" r:id="rId7"/>
    <p:sldLayoutId id="2147483826" r:id="rId8"/>
    <p:sldLayoutId id="2147483827" r:id="rId9"/>
    <p:sldLayoutId id="2147483828" r:id="rId10"/>
    <p:sldLayoutId id="2147483829" r:id="rId11"/>
    <p:sldLayoutId id="2147483830" r:id="rId12"/>
    <p:sldLayoutId id="2147483831" r:id="rId13"/>
    <p:sldLayoutId id="2147483832" r:id="rId14"/>
    <p:sldLayoutId id="2147483833" r:id="rId15"/>
    <p:sldLayoutId id="2147483834" r:id="rId16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roidsrobotics.org" TargetMode="External"/><Relationship Id="rId4" Type="http://schemas.openxmlformats.org/officeDocument/2006/relationships/hyperlink" Target="http://creativecommons.org/licenses/by-nc-sa/4.0/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oosiergirlz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Droidslogo2.pn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7" b="2627"/>
          <a:stretch>
            <a:fillRect/>
          </a:stretch>
        </p:blipFill>
        <p:spPr>
          <a:xfrm>
            <a:off x="247673" y="5252598"/>
            <a:ext cx="1209338" cy="1145791"/>
          </a:xfr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576397" y="5252598"/>
            <a:ext cx="3749229" cy="484094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By Droids Robotics and Hoosier </a:t>
            </a:r>
            <a:r>
              <a:rPr lang="en-US" dirty="0" err="1" smtClean="0">
                <a:solidFill>
                  <a:schemeClr val="tx1"/>
                </a:solidFill>
              </a:rPr>
              <a:t>Girlz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2638" y="2453564"/>
            <a:ext cx="7810967" cy="1088237"/>
          </a:xfrm>
        </p:spPr>
        <p:txBody>
          <a:bodyPr/>
          <a:lstStyle/>
          <a:p>
            <a:r>
              <a:rPr lang="en-US" sz="6600" dirty="0" smtClean="0">
                <a:solidFill>
                  <a:srgbClr val="FF0000"/>
                </a:solidFill>
              </a:rPr>
              <a:t>Stall Detection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9321" y="353342"/>
            <a:ext cx="7754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ADVANCED EV3 PROGRAMMING LESSON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Picture 8" descr="EV3Lessons.com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159" y="5494645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2015, EV3Lessons.com (last edit 4/9/2015)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421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Credits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2" y="1915912"/>
            <a:ext cx="8574087" cy="3581400"/>
          </a:xfrm>
        </p:spPr>
        <p:txBody>
          <a:bodyPr>
            <a:normAutofit/>
          </a:bodyPr>
          <a:lstStyle/>
          <a:p>
            <a:r>
              <a:rPr lang="en-US" dirty="0"/>
              <a:t>This tutorial was created by Sanjay Seshan and Arvind Seshan from Droids Robotics.</a:t>
            </a:r>
          </a:p>
          <a:p>
            <a:r>
              <a:rPr lang="en-US" dirty="0" smtClean="0"/>
              <a:t>The Code was created by both Hoosier </a:t>
            </a:r>
            <a:r>
              <a:rPr lang="en-US" dirty="0" err="1" smtClean="0"/>
              <a:t>Girlz</a:t>
            </a:r>
            <a:r>
              <a:rPr lang="en-US" dirty="0" smtClean="0"/>
              <a:t> and Droids Robotics.</a:t>
            </a:r>
          </a:p>
          <a:p>
            <a:pPr lvl="1"/>
            <a:r>
              <a:rPr lang="en-US" dirty="0" smtClean="0"/>
              <a:t>Step 1 and 2a by </a:t>
            </a:r>
            <a:r>
              <a:rPr lang="en-US" dirty="0" smtClean="0">
                <a:hlinkClick r:id="rId2"/>
              </a:rPr>
              <a:t>www.fllhoosiergirlz.com</a:t>
            </a:r>
            <a:endParaRPr lang="en-US" dirty="0" smtClean="0"/>
          </a:p>
          <a:p>
            <a:pPr lvl="1"/>
            <a:r>
              <a:rPr lang="en-US" dirty="0" smtClean="0"/>
              <a:t>Step 2a and 2b by </a:t>
            </a:r>
            <a:r>
              <a:rPr lang="en-US" dirty="0" smtClean="0">
                <a:hlinkClick r:id="rId3"/>
              </a:rPr>
              <a:t>www.droidsrobotics.org</a:t>
            </a:r>
            <a:endParaRPr lang="en-US" dirty="0" smtClean="0"/>
          </a:p>
          <a:p>
            <a:r>
              <a:rPr lang="en-US" dirty="0" smtClean="0"/>
              <a:t>More lessons at www.ev3lessons.com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NonCommercial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-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ShareAlike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4"/>
              </a:rPr>
              <a:t> 4.0 International License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6" name="Picture 2" descr="Creative Commons License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9111" y="431284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760" y="576137"/>
            <a:ext cx="8351811" cy="824926"/>
          </a:xfrm>
          <a:noFill/>
        </p:spPr>
        <p:txBody>
          <a:bodyPr/>
          <a:lstStyle/>
          <a:p>
            <a:r>
              <a:rPr lang="en-US" sz="3600" dirty="0" smtClean="0">
                <a:latin typeface="+mn-lt"/>
              </a:rPr>
              <a:t>Lesson Objectives</a:t>
            </a:r>
            <a:endParaRPr lang="en-US" sz="3600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Learn what stall detection is and why it is useful</a:t>
            </a: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Learn how stall detection can help your robot recover from failures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Learn how to move on the next block when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your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robot is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stalled</a:t>
            </a:r>
          </a:p>
          <a:p>
            <a:pPr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</a:pP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Prerequisites: Math Blocks, Data Wires, Logic Blocks, Loops, Move Block Lesson</a:t>
            </a:r>
          </a:p>
        </p:txBody>
      </p:sp>
    </p:spTree>
    <p:extLst>
      <p:ext uri="{BB962C8B-B14F-4D97-AF65-F5344CB8AC3E}">
        <p14:creationId xmlns:p14="http://schemas.microsoft.com/office/powerpoint/2010/main" val="386764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What is Stall Detection and Why Use </a:t>
            </a:r>
            <a:r>
              <a:rPr lang="en-US" dirty="0">
                <a:latin typeface="+mn-lt"/>
              </a:rPr>
              <a:t>I</a:t>
            </a:r>
            <a:r>
              <a:rPr lang="en-US" dirty="0" smtClean="0">
                <a:latin typeface="+mn-lt"/>
              </a:rPr>
              <a:t>t?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4269430" cy="430343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Stall detection is a program </a:t>
            </a:r>
            <a:r>
              <a:rPr lang="en-US" dirty="0"/>
              <a:t>that stops your motor when the motor </a:t>
            </a:r>
            <a:r>
              <a:rPr lang="en-US" dirty="0" smtClean="0"/>
              <a:t>gets stuck</a:t>
            </a:r>
          </a:p>
          <a:p>
            <a:r>
              <a:rPr lang="en-US" dirty="0" smtClean="0"/>
              <a:t>If you are an FLL team, you usually have to grab your robot and get a touch penalty if your robot stalls</a:t>
            </a:r>
          </a:p>
          <a:p>
            <a:r>
              <a:rPr lang="en-US" dirty="0"/>
              <a:t>W</a:t>
            </a:r>
            <a:r>
              <a:rPr lang="en-US" dirty="0" smtClean="0"/>
              <a:t>hen you use stall detection techniques, your robot will move on to the next program block</a:t>
            </a:r>
          </a:p>
          <a:p>
            <a:r>
              <a:rPr lang="en-US" dirty="0" smtClean="0"/>
              <a:t>In the video, the robot needs to move the arm down before it says “Good job”.  However, if the motor stalls, it will never say “Good job.”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53592" y="5915971"/>
            <a:ext cx="43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Click on Video to learn </a:t>
            </a:r>
          </a:p>
          <a:p>
            <a:pPr algn="ctr"/>
            <a:r>
              <a:rPr lang="en-US" b="1" dirty="0" smtClean="0"/>
              <a:t>about Stall Detection</a:t>
            </a:r>
            <a:endParaRPr lang="en-US" b="1" dirty="0"/>
          </a:p>
        </p:txBody>
      </p:sp>
      <p:pic>
        <p:nvPicPr>
          <p:cNvPr id="6" name="stal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3593" y="2362630"/>
            <a:ext cx="4304657" cy="278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6760" y="576137"/>
            <a:ext cx="8351811" cy="824926"/>
          </a:xfrm>
          <a:noFill/>
        </p:spPr>
        <p:txBody>
          <a:bodyPr/>
          <a:lstStyle/>
          <a:p>
            <a:r>
              <a:rPr lang="en-US" sz="3600" dirty="0" smtClean="0">
                <a:latin typeface="+mn-lt"/>
              </a:rPr>
              <a:t>Move Degrees vs. Move Seconds</a:t>
            </a:r>
            <a:endParaRPr lang="en-US" sz="3600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our lesson on Move Blocks (Intermediate tab), we said that if you use Move Degrees, your motor may get stuck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told you that Move Seconds helps avoid stalls, but is not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as accurate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Are these the only choices?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can you use Move Degrees and prevent stalls?</a:t>
            </a: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show you how in this lesson</a:t>
            </a:r>
          </a:p>
          <a:p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8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Requirements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>
            <a:normAutofit/>
          </a:bodyPr>
          <a:lstStyle/>
          <a:p>
            <a:r>
              <a:rPr lang="en-US" dirty="0" smtClean="0"/>
              <a:t>In this lesson, you will need an arm connected to a motor</a:t>
            </a:r>
          </a:p>
          <a:p>
            <a:r>
              <a:rPr lang="en-US" dirty="0" smtClean="0"/>
              <a:t>We have set our code to use a medium motor connected to motor A – this can be changed to suit your team’s needs</a:t>
            </a:r>
          </a:p>
          <a:p>
            <a:r>
              <a:rPr lang="en-US" dirty="0" smtClean="0"/>
              <a:t>Follow along using the EV3 Code provided. Start with Step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Step 1: Move Until Stall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pic>
        <p:nvPicPr>
          <p:cNvPr id="7" name="Picture 6" descr="Screen Shot 2014-10-29 at 6.28.39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4003"/>
            <a:ext cx="9144000" cy="317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3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239" y="340445"/>
            <a:ext cx="8544012" cy="1126087"/>
          </a:xfrm>
          <a:noFill/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</a:rPr>
              <a:t>Step 2a: Move Degrees + Stall Detection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pic>
        <p:nvPicPr>
          <p:cNvPr id="7" name="Picture 6" descr="Screen Shot 2014-10-29 at 6.29.45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0779"/>
            <a:ext cx="9144000" cy="25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6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083" y="18855"/>
            <a:ext cx="8525167" cy="1912257"/>
          </a:xfrm>
          <a:noFill/>
        </p:spPr>
        <p:txBody>
          <a:bodyPr/>
          <a:lstStyle/>
          <a:p>
            <a:r>
              <a:rPr lang="en-US" dirty="0" smtClean="0">
                <a:latin typeface="+mn-lt"/>
              </a:rPr>
              <a:t>Step 2b: Alternate Move Degrees + Stall Detection</a:t>
            </a:r>
            <a:endParaRPr lang="en-US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  <p:pic>
        <p:nvPicPr>
          <p:cNvPr id="7" name="Picture 6" descr="Screen Shot 2014-10-29 at 6.30.10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5200"/>
            <a:ext cx="9144000" cy="36643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18208" y="4823343"/>
            <a:ext cx="13311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blocks are just for the 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3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Guide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What is a stall?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Ans. When you motor gets stuck and the program never moves on to the next block.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rgbClr val="FF0000"/>
                </a:solidFill>
              </a:rPr>
              <a:t>Why is stall detection useful?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Ans. When the robot stalls, it gives up on that block of code </a:t>
            </a:r>
            <a:r>
              <a:rPr lang="en-US" smtClean="0"/>
              <a:t>and moves on </a:t>
            </a:r>
            <a:r>
              <a:rPr lang="en-US" dirty="0" smtClean="0"/>
              <a:t>to the next block of code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2015, EV3Lessons.com (last edit 4/9/2015)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94528"/>
      </p:ext>
    </p:extLst>
  </p:cSld>
  <p:clrMapOvr>
    <a:masterClrMapping/>
  </p:clrMapOvr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Spectrum.thmx</Template>
  <TotalTime>2814</TotalTime>
  <Words>501</Words>
  <Application>Microsoft Macintosh PowerPoint</Application>
  <PresentationFormat>On-screen Show (4:3)</PresentationFormat>
  <Paragraphs>50</Paragraphs>
  <Slides>10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Spectrum</vt:lpstr>
      <vt:lpstr>Stall Detection</vt:lpstr>
      <vt:lpstr>Lesson Objectives</vt:lpstr>
      <vt:lpstr>What is Stall Detection and Why Use It? </vt:lpstr>
      <vt:lpstr>Move Degrees vs. Move Seconds</vt:lpstr>
      <vt:lpstr>Requirements</vt:lpstr>
      <vt:lpstr>Step 1: Move Until Stall</vt:lpstr>
      <vt:lpstr>Step 2a: Move Degrees + Stall Detection</vt:lpstr>
      <vt:lpstr>Step 2b: Alternate Move Degrees + Stall Detection</vt:lpstr>
      <vt:lpstr>Discussion Guide</vt:lpstr>
      <vt:lpstr>Credits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Stall Detection</dc:title>
  <cp:lastModifiedBy>Sanjay Seshan</cp:lastModifiedBy>
  <cp:revision>8</cp:revision>
  <dcterms:created xsi:type="dcterms:W3CDTF">2014-10-28T21:59:38Z</dcterms:created>
  <dcterms:modified xsi:type="dcterms:W3CDTF">2015-04-09T21:10:55Z</dcterms:modified>
</cp:coreProperties>
</file>

<file path=docProps/thumbnail.jpeg>
</file>